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302" r:id="rId2"/>
    <p:sldId id="507" r:id="rId3"/>
    <p:sldId id="333" r:id="rId4"/>
    <p:sldId id="272" r:id="rId5"/>
    <p:sldId id="312" r:id="rId6"/>
    <p:sldId id="505" r:id="rId7"/>
    <p:sldId id="299" r:id="rId8"/>
    <p:sldId id="275" r:id="rId9"/>
    <p:sldId id="322" r:id="rId10"/>
    <p:sldId id="321" r:id="rId11"/>
    <p:sldId id="323" r:id="rId12"/>
    <p:sldId id="511" r:id="rId13"/>
    <p:sldId id="512" r:id="rId14"/>
    <p:sldId id="287" r:id="rId15"/>
    <p:sldId id="288" r:id="rId16"/>
    <p:sldId id="327" r:id="rId17"/>
    <p:sldId id="328" r:id="rId18"/>
    <p:sldId id="295" r:id="rId19"/>
    <p:sldId id="296" r:id="rId20"/>
    <p:sldId id="276" r:id="rId21"/>
    <p:sldId id="292" r:id="rId22"/>
    <p:sldId id="308" r:id="rId23"/>
    <p:sldId id="318" r:id="rId24"/>
    <p:sldId id="281" r:id="rId25"/>
    <p:sldId id="300" r:id="rId26"/>
    <p:sldId id="301" r:id="rId27"/>
    <p:sldId id="338" r:id="rId28"/>
    <p:sldId id="334" r:id="rId29"/>
    <p:sldId id="335" r:id="rId30"/>
    <p:sldId id="336" r:id="rId31"/>
    <p:sldId id="337" r:id="rId32"/>
    <p:sldId id="500" r:id="rId33"/>
    <p:sldId id="501" r:id="rId34"/>
    <p:sldId id="506" r:id="rId35"/>
    <p:sldId id="503" r:id="rId36"/>
    <p:sldId id="502" r:id="rId37"/>
    <p:sldId id="504" r:id="rId38"/>
    <p:sldId id="508" r:id="rId39"/>
    <p:sldId id="509" r:id="rId40"/>
    <p:sldId id="510" r:id="rId41"/>
  </p:sldIdLst>
  <p:sldSz cx="12192000" cy="6858000"/>
  <p:notesSz cx="7086600" cy="9372600"/>
  <p:custDataLst>
    <p:tags r:id="rId4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C8D8E6"/>
    <a:srgbClr val="3264C8"/>
    <a:srgbClr val="A7BDE9"/>
    <a:srgbClr val="2850A0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2" autoAdjust="0"/>
    <p:restoredTop sz="93073" autoAdjust="0"/>
  </p:normalViewPr>
  <p:slideViewPr>
    <p:cSldViewPr showGuides="1">
      <p:cViewPr varScale="1">
        <p:scale>
          <a:sx n="107" d="100"/>
          <a:sy n="107" d="100"/>
        </p:scale>
        <p:origin x="372" y="9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 and other data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files which are ready to present.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Colors, fonts, frames,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and much more.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names support multiple words.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Console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>
                <a:solidFill>
                  <a:srgbClr val="2850A0"/>
                </a:solidFill>
              </a:rPr>
              <a:t>B4P Language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Minimize the programming effort to deliver maximum performance quickly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1056000" y="5229000"/>
            <a:ext cx="59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3360000" y="5229000"/>
            <a:ext cx="1224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>
                <a:solidFill>
                  <a:schemeClr val="tx1"/>
                </a:solidFill>
              </a:rPr>
              <a:t>Code Density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096000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984000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1048871" y="1237129"/>
            <a:ext cx="7129" cy="399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264000" y="5013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264000" y="1341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132000" y="3105000"/>
            <a:ext cx="2088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>
                <a:solidFill>
                  <a:schemeClr val="tx1"/>
                </a:solidFill>
              </a:rPr>
              <a:t>Execution Performance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856000" y="3933000"/>
            <a:ext cx="2232000" cy="1008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B4FB966-675B-430B-B450-BB17F47FF648}"/>
              </a:ext>
            </a:extLst>
          </p:cNvPr>
          <p:cNvSpPr/>
          <p:nvPr/>
        </p:nvSpPr>
        <p:spPr>
          <a:xfrm>
            <a:off x="1200000" y="1269000"/>
            <a:ext cx="720000" cy="1080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Assembly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2136000" y="1845000"/>
            <a:ext cx="230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736000" y="2565000"/>
            <a:ext cx="1296000" cy="1512000"/>
          </a:xfrm>
          <a:prstGeom prst="roundRect">
            <a:avLst/>
          </a:prstGeom>
          <a:solidFill>
            <a:srgbClr val="003399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B4P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648000" y="2853000"/>
            <a:ext cx="194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872000" y="312283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15974" y="310977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B8D64734-9BE3-024E-BE6A-28C602A4B143}"/>
              </a:ext>
            </a:extLst>
          </p:cNvPr>
          <p:cNvGrpSpPr/>
          <p:nvPr/>
        </p:nvGrpSpPr>
        <p:grpSpPr>
          <a:xfrm>
            <a:off x="5297503" y="2620312"/>
            <a:ext cx="1207750" cy="708185"/>
            <a:chOff x="4944000" y="2447255"/>
            <a:chExt cx="1440000" cy="909745"/>
          </a:xfrm>
        </p:grpSpPr>
        <p:sp>
          <p:nvSpPr>
            <p:cNvPr id="35" name="B4P">
              <a:extLst>
                <a:ext uri="{FF2B5EF4-FFF2-40B4-BE49-F238E27FC236}">
                  <a16:creationId xmlns:a16="http://schemas.microsoft.com/office/drawing/2014/main" id="{1A772867-573E-654B-A9FA-77B22CD346B5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6" name="Triangle">
              <a:extLst>
                <a:ext uri="{FF2B5EF4-FFF2-40B4-BE49-F238E27FC236}">
                  <a16:creationId xmlns:a16="http://schemas.microsoft.com/office/drawing/2014/main" id="{2A37F462-B074-B74C-92B7-6B4F9D7A2D97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E673B26A-5DCB-B848-B21E-CCC87015CB11}"/>
              </a:ext>
            </a:extLst>
          </p:cNvPr>
          <p:cNvGrpSpPr/>
          <p:nvPr/>
        </p:nvGrpSpPr>
        <p:grpSpPr>
          <a:xfrm>
            <a:off x="5339200" y="2647089"/>
            <a:ext cx="1134143" cy="909223"/>
            <a:chOff x="4944000" y="2349000"/>
            <a:chExt cx="1440000" cy="1152000"/>
          </a:xfrm>
        </p:grpSpPr>
        <p:sp>
          <p:nvSpPr>
            <p:cNvPr id="32" name="Rechteck: abgerundete Ecken 14">
              <a:extLst>
                <a:ext uri="{FF2B5EF4-FFF2-40B4-BE49-F238E27FC236}">
                  <a16:creationId xmlns:a16="http://schemas.microsoft.com/office/drawing/2014/main" id="{24A9C3F8-408F-E54B-B6E3-C47B031FD57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82F8CB4E-21A0-1542-873A-A91DECEAF69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4" name="Triangle">
              <a:extLst>
                <a:ext uri="{FF2B5EF4-FFF2-40B4-BE49-F238E27FC236}">
                  <a16:creationId xmlns:a16="http://schemas.microsoft.com/office/drawing/2014/main" id="{60702E46-5954-1A4D-86F4-AE7C86F1CEA4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0" name="Right Arrow 26">
            <a:extLst>
              <a:ext uri="{FF2B5EF4-FFF2-40B4-BE49-F238E27FC236}">
                <a16:creationId xmlns:a16="http://schemas.microsoft.com/office/drawing/2014/main" id="{DA8675A5-C3F0-A245-95EA-3B9F827651B8}"/>
              </a:ext>
            </a:extLst>
          </p:cNvPr>
          <p:cNvSpPr/>
          <p:nvPr/>
        </p:nvSpPr>
        <p:spPr>
          <a:xfrm>
            <a:off x="5075974" y="3034148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ight Arrow 27">
            <a:extLst>
              <a:ext uri="{FF2B5EF4-FFF2-40B4-BE49-F238E27FC236}">
                <a16:creationId xmlns:a16="http://schemas.microsoft.com/office/drawing/2014/main" id="{5CBE21CB-D396-2942-B307-CAA9D4EED534}"/>
              </a:ext>
            </a:extLst>
          </p:cNvPr>
          <p:cNvSpPr/>
          <p:nvPr/>
        </p:nvSpPr>
        <p:spPr>
          <a:xfrm>
            <a:off x="6456000" y="2997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539166"/>
            <a:ext cx="9321516" cy="2467630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764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10272000" y="2347281"/>
            <a:ext cx="432000" cy="43371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208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1632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86492"/>
            <a:ext cx="9576000" cy="2426507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06276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2795" y="2006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730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125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117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117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035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117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107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114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592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05263" y="1503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795" y="491045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507555" y="263811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72000" y="2458641"/>
            <a:ext cx="432000" cy="53835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13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Very light weight</a:t>
            </a:r>
            <a:r>
              <a:rPr lang="en-US" sz="1200" dirty="0">
                <a:solidFill>
                  <a:schemeClr val="tx1"/>
                </a:solidFill>
              </a:rPr>
              <a:t> and robust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8197</Words>
  <Application>Microsoft Office PowerPoint</Application>
  <PresentationFormat>Breitbild</PresentationFormat>
  <Paragraphs>1373</Paragraphs>
  <Slides>40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Data Integration and Analytics Engine Overview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Language Key Benefits of a Low-Code Language Approach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PowerPoint-Präsentation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PowerPoint-Präsentation</vt:lpstr>
      <vt:lpstr>PowerPoint-Präsentation</vt:lpstr>
      <vt:lpstr>PowerPoint-Präsentation</vt:lpstr>
      <vt:lpstr>PowerPoint-Präsentation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408</cp:revision>
  <cp:lastPrinted>2012-05-04T14:30:29Z</cp:lastPrinted>
  <dcterms:created xsi:type="dcterms:W3CDTF">2016-02-06T20:40:56Z</dcterms:created>
  <dcterms:modified xsi:type="dcterms:W3CDTF">2021-05-29T09:15:49Z</dcterms:modified>
</cp:coreProperties>
</file>